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9"/>
  </p:notesMasterIdLst>
  <p:handoutMasterIdLst>
    <p:handoutMasterId r:id="rId20"/>
  </p:handoutMasterIdLst>
  <p:sldIdLst>
    <p:sldId id="448" r:id="rId5"/>
    <p:sldId id="436" r:id="rId6"/>
    <p:sldId id="437" r:id="rId7"/>
    <p:sldId id="452" r:id="rId8"/>
    <p:sldId id="438" r:id="rId9"/>
    <p:sldId id="454" r:id="rId10"/>
    <p:sldId id="453" r:id="rId11"/>
    <p:sldId id="440" r:id="rId12"/>
    <p:sldId id="449" r:id="rId13"/>
    <p:sldId id="441" r:id="rId14"/>
    <p:sldId id="442" r:id="rId15"/>
    <p:sldId id="450" r:id="rId16"/>
    <p:sldId id="451" r:id="rId17"/>
    <p:sldId id="4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5394" autoAdjust="0"/>
  </p:normalViewPr>
  <p:slideViewPr>
    <p:cSldViewPr snapToGrid="0">
      <p:cViewPr varScale="1">
        <p:scale>
          <a:sx n="106" d="100"/>
          <a:sy n="106" d="100"/>
        </p:scale>
        <p:origin x="236" y="76"/>
      </p:cViewPr>
      <p:guideLst/>
    </p:cSldViewPr>
  </p:slideViewPr>
  <p:outlineViewPr>
    <p:cViewPr>
      <p:scale>
        <a:sx n="33" d="100"/>
        <a:sy n="33" d="100"/>
      </p:scale>
      <p:origin x="0" y="-171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1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1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3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1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1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638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561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101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46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Conten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79D789-F69C-8306-0C19-DF73E6916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15" y="360485"/>
            <a:ext cx="5032725" cy="32842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003524-9DE3-1117-2E91-80A1CB96D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08475" cy="6858000"/>
          </a:xfrm>
          <a:custGeom>
            <a:avLst/>
            <a:gdLst>
              <a:gd name="connsiteX0" fmla="*/ 0 w 4308475"/>
              <a:gd name="connsiteY0" fmla="*/ 0 h 6858000"/>
              <a:gd name="connsiteX1" fmla="*/ 4308475 w 4308475"/>
              <a:gd name="connsiteY1" fmla="*/ 0 h 6858000"/>
              <a:gd name="connsiteX2" fmla="*/ 4308475 w 4308475"/>
              <a:gd name="connsiteY2" fmla="*/ 3390898 h 6858000"/>
              <a:gd name="connsiteX3" fmla="*/ 4307536 w 4308475"/>
              <a:gd name="connsiteY3" fmla="*/ 3390898 h 6858000"/>
              <a:gd name="connsiteX4" fmla="*/ 4290702 w 4308475"/>
              <a:gd name="connsiteY4" fmla="*/ 3724279 h 6858000"/>
              <a:gd name="connsiteX5" fmla="*/ 1146183 w 4308475"/>
              <a:gd name="connsiteY5" fmla="*/ 6848898 h 6858000"/>
              <a:gd name="connsiteX6" fmla="*/ 953984 w 4308475"/>
              <a:gd name="connsiteY6" fmla="*/ 6857998 h 6858000"/>
              <a:gd name="connsiteX7" fmla="*/ 4308475 w 4308475"/>
              <a:gd name="connsiteY7" fmla="*/ 6857998 h 6858000"/>
              <a:gd name="connsiteX8" fmla="*/ 4308475 w 4308475"/>
              <a:gd name="connsiteY8" fmla="*/ 6858000 h 6858000"/>
              <a:gd name="connsiteX9" fmla="*/ 0 w 43084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8475" h="6858000">
                <a:moveTo>
                  <a:pt x="0" y="0"/>
                </a:moveTo>
                <a:lnTo>
                  <a:pt x="4308475" y="0"/>
                </a:lnTo>
                <a:lnTo>
                  <a:pt x="4308475" y="3390898"/>
                </a:lnTo>
                <a:lnTo>
                  <a:pt x="4307536" y="3390898"/>
                </a:lnTo>
                <a:lnTo>
                  <a:pt x="4290702" y="3724279"/>
                </a:lnTo>
                <a:cubicBezTo>
                  <a:pt x="4122756" y="5378008"/>
                  <a:pt x="2802922" y="6691208"/>
                  <a:pt x="1146183" y="6848898"/>
                </a:cubicBezTo>
                <a:lnTo>
                  <a:pt x="953984" y="6857998"/>
                </a:lnTo>
                <a:lnTo>
                  <a:pt x="4308475" y="6857998"/>
                </a:lnTo>
                <a:lnTo>
                  <a:pt x="4308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5C55B8-DD4C-A859-38F5-CC8FE0920B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76306" y="3846391"/>
            <a:ext cx="5032725" cy="21367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C123BA-30A1-50DE-FC24-33C67A8F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30876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9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39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70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5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097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1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274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2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526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ja@crlaw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xwsM4BFJ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5CC9-1E04-101C-D10B-EB9C7926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6" y="1326055"/>
            <a:ext cx="10202248" cy="5094496"/>
          </a:xfrm>
        </p:spPr>
        <p:txBody>
          <a:bodyPr/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Legal Netlink Alliance Fall Meeting</a:t>
            </a:r>
            <a:b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September 18-21, 2024 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Greensboro, North Carolina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4D8F5-4D4D-061E-9A30-AA6DF6A8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C092F-9542-DE14-4A1D-8304050F6D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3353" y="366281"/>
            <a:ext cx="2631209" cy="19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B5728-4610-EA20-5CBC-410C3553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77" b="8569"/>
          <a:stretch/>
        </p:blipFill>
        <p:spPr>
          <a:xfrm>
            <a:off x="909516" y="366281"/>
            <a:ext cx="3142598" cy="19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8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6390D-BFD6-DF07-2067-06D2785D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642180"/>
            <a:ext cx="9914860" cy="41233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900" b="1" noProof="1">
                <a:latin typeface="Arial" panose="020B0604020202020204" pitchFamily="34" charset="0"/>
                <a:cs typeface="Arial" panose="020B0604020202020204" pitchFamily="34" charset="0"/>
              </a:rPr>
              <a:t>Within the Triad (Greensboro, Winston-Salem, and High Point):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International Civil Rights Center &amp; Museum (birthplace of the Sit In Movement)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Guilford National Military Park (Revolutionary War battlefield and museum)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Greensboro Science Center (accredited zoo)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Tanger Performing Arts Center (Mamma Mia!)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Weatherspoon Art Museum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Old Salem (historic community originally settled as a Moravian community in 1766)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Reynolda House Museum of American Art, Gardens, and Village</a:t>
            </a:r>
          </a:p>
          <a:p>
            <a:r>
              <a:rPr lang="en-US" sz="2100" noProof="1">
                <a:latin typeface="Arial" panose="020B0604020202020204" pitchFamily="34" charset="0"/>
                <a:cs typeface="Arial" panose="020B0604020202020204" pitchFamily="34" charset="0"/>
              </a:rPr>
              <a:t>High Point Furniture Showrooms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Pilot Mountain State Park - North Carolina Horse Council">
            <a:extLst>
              <a:ext uri="{FF2B5EF4-FFF2-40B4-BE49-F238E27FC236}">
                <a16:creationId xmlns:a16="http://schemas.microsoft.com/office/drawing/2014/main" id="{9DA5BB87-A53E-C8C3-41AB-F3213C149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05" y="4765498"/>
            <a:ext cx="4872355" cy="15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34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65791-02C3-85CB-EC2D-AE1D097A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6" y="587829"/>
            <a:ext cx="10202248" cy="74738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an hour of Greensboro: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F2AD9-EC94-1F3D-3B79-64938E47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A7E6C-34E2-1081-3DA6-A3ECCF952F81}"/>
              </a:ext>
            </a:extLst>
          </p:cNvPr>
          <p:cNvSpPr txBox="1"/>
          <p:nvPr/>
        </p:nvSpPr>
        <p:spPr>
          <a:xfrm>
            <a:off x="184372" y="1527365"/>
            <a:ext cx="442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Renowned Universities:</a:t>
            </a:r>
          </a:p>
        </p:txBody>
      </p:sp>
      <p:pic>
        <p:nvPicPr>
          <p:cNvPr id="7" name="Picture 6" descr="UNC Tar Heels Logo PNG Transparent ...">
            <a:extLst>
              <a:ext uri="{FF2B5EF4-FFF2-40B4-BE49-F238E27FC236}">
                <a16:creationId xmlns:a16="http://schemas.microsoft.com/office/drawing/2014/main" id="{83316CC6-643E-DF19-28E7-D53281787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3" y="1922915"/>
            <a:ext cx="1267460" cy="126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CA942BE2-0C22-B10F-C3D3-A66F5EF684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0464" y="2164809"/>
            <a:ext cx="1065068" cy="89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ake Forest Demon Deacons | Wake forest demon deacons, Wake forest  university, Demon deacon">
            <a:extLst>
              <a:ext uri="{FF2B5EF4-FFF2-40B4-BE49-F238E27FC236}">
                <a16:creationId xmlns:a16="http://schemas.microsoft.com/office/drawing/2014/main" id="{A8D83384-6827-F9AC-FCEB-C3950BCFE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3077"/>
            <a:ext cx="1267460" cy="95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C State Logo - Sustainability">
            <a:extLst>
              <a:ext uri="{FF2B5EF4-FFF2-40B4-BE49-F238E27FC236}">
                <a16:creationId xmlns:a16="http://schemas.microsoft.com/office/drawing/2014/main" id="{63E05471-6FDA-7C47-97FB-4AB499732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28" y="2089285"/>
            <a:ext cx="1401936" cy="10499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1F79BE-7164-AE0B-6D16-132210C48B82}"/>
              </a:ext>
            </a:extLst>
          </p:cNvPr>
          <p:cNvSpPr txBox="1"/>
          <p:nvPr/>
        </p:nvSpPr>
        <p:spPr>
          <a:xfrm>
            <a:off x="360218" y="3429000"/>
            <a:ext cx="1116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 Chapel Hill		Duke University	         Wake Forest University	    NC State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2281C-819E-6EF9-AA37-671674D00724}"/>
              </a:ext>
            </a:extLst>
          </p:cNvPr>
          <p:cNvSpPr txBox="1"/>
          <p:nvPr/>
        </p:nvSpPr>
        <p:spPr>
          <a:xfrm>
            <a:off x="523608" y="4386030"/>
            <a:ext cx="6493164" cy="159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Seagrove (handmade pottery capital of the United States)</a:t>
            </a:r>
            <a:endParaRPr lang="en-US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 Carolina Zoo</a:t>
            </a:r>
            <a:endParaRPr lang="en-US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state parks</a:t>
            </a:r>
            <a:endParaRPr lang="en-US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Craft Breweries, Wineries, and Distilleries</a:t>
            </a:r>
            <a:endParaRPr lang="en-US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Divine Llama Vineyards &amp;amp; Farm">
            <a:extLst>
              <a:ext uri="{FF2B5EF4-FFF2-40B4-BE49-F238E27FC236}">
                <a16:creationId xmlns:a16="http://schemas.microsoft.com/office/drawing/2014/main" id="{41D0BE4E-B14E-846E-9ADB-507408C763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39" y="4492237"/>
            <a:ext cx="1297305" cy="20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wo llamas lying on grass&#10;&#10;Description automatically generated">
            <a:extLst>
              <a:ext uri="{FF2B5EF4-FFF2-40B4-BE49-F238E27FC236}">
                <a16:creationId xmlns:a16="http://schemas.microsoft.com/office/drawing/2014/main" id="{38230084-D046-030B-1D56-7AC6A0AA5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01" y="4314207"/>
            <a:ext cx="3307080" cy="220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86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6390D-BFD6-DF07-2067-06D2785D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642180"/>
            <a:ext cx="9914860" cy="4123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Within 90 minutes of Greenbsoro</a:t>
            </a:r>
          </a:p>
          <a:p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Pinehurst Golf Resort (home of the 2024 U.S. Open)</a:t>
            </a:r>
          </a:p>
          <a:p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Charlotte and its attractions </a:t>
            </a:r>
          </a:p>
          <a:p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Raleigh and its attractions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person standing in front of a large sign&#10;&#10;Description automatically generated">
            <a:extLst>
              <a:ext uri="{FF2B5EF4-FFF2-40B4-BE49-F238E27FC236}">
                <a16:creationId xmlns:a16="http://schemas.microsoft.com/office/drawing/2014/main" id="{252528C0-9AA4-DD74-0953-430634AE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58" y="2255374"/>
            <a:ext cx="5008293" cy="3349918"/>
          </a:xfrm>
          <a:prstGeom prst="rect">
            <a:avLst/>
          </a:prstGeom>
        </p:spPr>
      </p:pic>
      <p:pic>
        <p:nvPicPr>
          <p:cNvPr id="2050" name="Picture 2" descr="The 124th U.S. Open Championship - 2024  tickets at Pinehurst Resort &amp; Country Club in Pinehurst">
            <a:extLst>
              <a:ext uri="{FF2B5EF4-FFF2-40B4-BE49-F238E27FC236}">
                <a16:creationId xmlns:a16="http://schemas.microsoft.com/office/drawing/2014/main" id="{329ECADE-7183-1404-729E-1EDF9A41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2" y="2789614"/>
            <a:ext cx="4784536" cy="28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5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6390D-BFD6-DF07-2067-06D2785D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91" y="240914"/>
            <a:ext cx="10568354" cy="412331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Two Hours of Greensboro:</a:t>
            </a: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 Ridge Parkway				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Boone, NC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Blowing Rock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Craft Breweries and Wineries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Three Hours of Greensboro:</a:t>
            </a: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Asheville (Biltmore Estate, Grove Park Inn, great restaurants, breweries, hiking, scenery, and more)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Grandfather Mountain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 Carolina Beaches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FB03D6B1-1E58-D9C9-225D-4D475886C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79" y="3708858"/>
            <a:ext cx="4121053" cy="309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HOTO TOUR: Chihuly at Biltmore">
            <a:extLst>
              <a:ext uri="{FF2B5EF4-FFF2-40B4-BE49-F238E27FC236}">
                <a16:creationId xmlns:a16="http://schemas.microsoft.com/office/drawing/2014/main" id="{1435CE93-0CAA-AD5C-341C-EEA481892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96" y="3876675"/>
            <a:ext cx="4010046" cy="267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lue Ridge Parkway map and guide">
            <a:extLst>
              <a:ext uri="{FF2B5EF4-FFF2-40B4-BE49-F238E27FC236}">
                <a16:creationId xmlns:a16="http://schemas.microsoft.com/office/drawing/2014/main" id="{7352D336-889A-1058-F852-848E23411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18" y="479626"/>
            <a:ext cx="3322782" cy="220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12977C-E103-6305-4523-A2321E2E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99" y="4484140"/>
            <a:ext cx="1648573" cy="21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7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71D8FC-E122-CABE-6FCE-615B2C34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088211"/>
            <a:ext cx="5819778" cy="4896019"/>
          </a:xfrm>
        </p:spPr>
        <p:txBody>
          <a:bodyPr>
            <a:normAutofit/>
          </a:bodyPr>
          <a:lstStyle/>
          <a:p>
            <a:r>
              <a:rPr lang="en-US" sz="3000" dirty="0"/>
              <a:t>Questions?</a:t>
            </a:r>
            <a:br>
              <a:rPr lang="en-US" sz="3000" dirty="0"/>
            </a:br>
            <a:br>
              <a:rPr lang="en-US" sz="3000" dirty="0"/>
            </a:br>
            <a:r>
              <a:rPr lang="en-US" sz="3200" dirty="0"/>
              <a:t>Contact Mike Allen</a:t>
            </a:r>
            <a:br>
              <a:rPr lang="en-US" sz="3200" dirty="0"/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mja@crlaw.com</a:t>
            </a:r>
            <a:br>
              <a:rPr lang="en-US" sz="3200" dirty="0"/>
            </a:br>
            <a:r>
              <a:rPr lang="en-US" sz="3200" dirty="0"/>
              <a:t>336-478-1190</a:t>
            </a:r>
            <a:br>
              <a:rPr lang="en-US" sz="32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3600" dirty="0"/>
              <a:t>See You in September!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689C775-80AF-B8BE-8178-ACE97D0E2E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4"/>
          <a:srcRect l="10577" b="8569"/>
          <a:stretch/>
        </p:blipFill>
        <p:spPr>
          <a:xfrm>
            <a:off x="7399345" y="1552574"/>
            <a:ext cx="3141537" cy="1975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8659A-10C2-8E04-6E2E-D41D5BC31F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9345" y="3802468"/>
            <a:ext cx="3141537" cy="23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80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ADB9A0B-5BEE-4811-B9BE-434966B3D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ife in Greensboro | Elon Law | Elon University">
            <a:hlinkClick r:id="rId3"/>
            <a:extLst>
              <a:ext uri="{FF2B5EF4-FFF2-40B4-BE49-F238E27FC236}">
                <a16:creationId xmlns:a16="http://schemas.microsoft.com/office/drawing/2014/main" id="{6BFF4E7E-6C4F-8BB9-CCCA-F26D50D8F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16177"/>
          <a:stretch/>
        </p:blipFill>
        <p:spPr bwMode="auto">
          <a:xfrm>
            <a:off x="-34568" y="11"/>
            <a:ext cx="12221671" cy="6857989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6FAFD5A-982D-4A23-BE62-6332580A8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9673" y="-7875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37EB9A-A190-4BBE-8731-EF4F640D2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4346192"/>
            <a:ext cx="11582399" cy="2514603"/>
          </a:xfrm>
          <a:custGeom>
            <a:avLst/>
            <a:gdLst>
              <a:gd name="connsiteX0" fmla="*/ 3766723 w 11582399"/>
              <a:gd name="connsiteY0" fmla="*/ 0 h 2514603"/>
              <a:gd name="connsiteX1" fmla="*/ 11582399 w 11582399"/>
              <a:gd name="connsiteY1" fmla="*/ 0 h 2514603"/>
              <a:gd name="connsiteX2" fmla="*/ 11582399 w 11582399"/>
              <a:gd name="connsiteY2" fmla="*/ 2514602 h 2514603"/>
              <a:gd name="connsiteX3" fmla="*/ 8231814 w 11582399"/>
              <a:gd name="connsiteY3" fmla="*/ 2514602 h 2514603"/>
              <a:gd name="connsiteX4" fmla="*/ 8231814 w 11582399"/>
              <a:gd name="connsiteY4" fmla="*/ 2514603 h 2514603"/>
              <a:gd name="connsiteX5" fmla="*/ 0 w 11582399"/>
              <a:gd name="connsiteY5" fmla="*/ 2514603 h 2514603"/>
              <a:gd name="connsiteX6" fmla="*/ 0 w 11582399"/>
              <a:gd name="connsiteY6" fmla="*/ 2453759 h 2514603"/>
              <a:gd name="connsiteX7" fmla="*/ 0 w 11582399"/>
              <a:gd name="connsiteY7" fmla="*/ 2436722 h 2514603"/>
              <a:gd name="connsiteX8" fmla="*/ 861 w 11582399"/>
              <a:gd name="connsiteY8" fmla="*/ 2436722 h 2514603"/>
              <a:gd name="connsiteX9" fmla="*/ 12668 w 11582399"/>
              <a:gd name="connsiteY9" fmla="*/ 2202877 h 2514603"/>
              <a:gd name="connsiteX10" fmla="*/ 2453759 w 11582399"/>
              <a:gd name="connsiteY10" fmla="*/ 1 h 2514603"/>
              <a:gd name="connsiteX11" fmla="*/ 2564348 w 11582399"/>
              <a:gd name="connsiteY11" fmla="*/ 2797 h 2514603"/>
              <a:gd name="connsiteX12" fmla="*/ 3766723 w 11582399"/>
              <a:gd name="connsiteY12" fmla="*/ 2797 h 25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82399" h="2514603">
                <a:moveTo>
                  <a:pt x="3766723" y="0"/>
                </a:moveTo>
                <a:lnTo>
                  <a:pt x="11582399" y="0"/>
                </a:lnTo>
                <a:lnTo>
                  <a:pt x="11582399" y="2514602"/>
                </a:lnTo>
                <a:lnTo>
                  <a:pt x="8231814" y="2514602"/>
                </a:lnTo>
                <a:lnTo>
                  <a:pt x="8231814" y="2514603"/>
                </a:lnTo>
                <a:lnTo>
                  <a:pt x="0" y="2514603"/>
                </a:lnTo>
                <a:lnTo>
                  <a:pt x="0" y="2453759"/>
                </a:lnTo>
                <a:lnTo>
                  <a:pt x="0" y="2436722"/>
                </a:lnTo>
                <a:lnTo>
                  <a:pt x="861" y="2436722"/>
                </a:lnTo>
                <a:lnTo>
                  <a:pt x="12668" y="2202877"/>
                </a:lnTo>
                <a:cubicBezTo>
                  <a:pt x="138326" y="965555"/>
                  <a:pt x="1183284" y="1"/>
                  <a:pt x="2453759" y="1"/>
                </a:cubicBezTo>
                <a:lnTo>
                  <a:pt x="2564348" y="2797"/>
                </a:lnTo>
                <a:lnTo>
                  <a:pt x="3766723" y="279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EC0FAB6-9835-4DB8-A338-23665E265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3394" y="0"/>
            <a:ext cx="4528607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0D9AD-F97D-8DCF-97C2-FEE69475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635" y="4626592"/>
            <a:ext cx="8600365" cy="12249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Greensboro, North Carolina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882FA-049D-25F3-3F24-590E9D0F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4104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10A39EF-A122-4008-BF4C-A4C10E5B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4E5373-7FE7-4ECA-AF31-CAAC62B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2374"/>
            <a:ext cx="12190540" cy="2526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BEAAD8-29D0-4A01-80F2-124E3521E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541" cy="25146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F12E152-460B-4B4C-960A-2B49722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7920768" cy="2514602"/>
          </a:xfrm>
          <a:custGeom>
            <a:avLst/>
            <a:gdLst>
              <a:gd name="connsiteX0" fmla="*/ 0 w 7933561"/>
              <a:gd name="connsiteY0" fmla="*/ 0 h 2514602"/>
              <a:gd name="connsiteX1" fmla="*/ 486771 w 7933561"/>
              <a:gd name="connsiteY1" fmla="*/ 0 h 2514602"/>
              <a:gd name="connsiteX2" fmla="*/ 2606818 w 7933561"/>
              <a:gd name="connsiteY2" fmla="*/ 0 h 2514602"/>
              <a:gd name="connsiteX3" fmla="*/ 5453645 w 7933561"/>
              <a:gd name="connsiteY3" fmla="*/ 0 h 2514602"/>
              <a:gd name="connsiteX4" fmla="*/ 5704042 w 7933561"/>
              <a:gd name="connsiteY4" fmla="*/ 22818 h 2514602"/>
              <a:gd name="connsiteX5" fmla="*/ 7933561 w 7933561"/>
              <a:gd name="connsiteY5" fmla="*/ 2493432 h 2514602"/>
              <a:gd name="connsiteX6" fmla="*/ 7932559 w 7933561"/>
              <a:gd name="connsiteY6" fmla="*/ 2514602 h 2514602"/>
              <a:gd name="connsiteX7" fmla="*/ 0 w 7933561"/>
              <a:gd name="connsiteY7" fmla="*/ 2514602 h 25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3561" h="2514602">
                <a:moveTo>
                  <a:pt x="0" y="0"/>
                </a:moveTo>
                <a:lnTo>
                  <a:pt x="486771" y="0"/>
                </a:lnTo>
                <a:lnTo>
                  <a:pt x="2606818" y="0"/>
                </a:lnTo>
                <a:lnTo>
                  <a:pt x="5453645" y="0"/>
                </a:lnTo>
                <a:lnTo>
                  <a:pt x="5704042" y="22818"/>
                </a:lnTo>
                <a:cubicBezTo>
                  <a:pt x="6956330" y="149994"/>
                  <a:pt x="7933561" y="1207591"/>
                  <a:pt x="7933561" y="2493432"/>
                </a:cubicBezTo>
                <a:lnTo>
                  <a:pt x="7932559" y="2514602"/>
                </a:lnTo>
                <a:lnTo>
                  <a:pt x="0" y="2514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04103-6319-C1BA-994F-97D3A9F1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78" y="514350"/>
            <a:ext cx="9997172" cy="1600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100000"/>
              </a:lnSpc>
              <a:spcAft>
                <a:spcPts val="800"/>
              </a:spcAft>
            </a:pPr>
            <a:r>
              <a:rPr lang="en-US" sz="4100" b="1" dirty="0">
                <a:solidFill>
                  <a:srgbClr val="FFFFFF"/>
                </a:solidFill>
                <a:effectLst/>
              </a:rPr>
              <a:t>Host Hotel: </a:t>
            </a:r>
            <a:br>
              <a:rPr lang="en-US" sz="4100" b="1" dirty="0">
                <a:solidFill>
                  <a:srgbClr val="FFFFFF"/>
                </a:solidFill>
                <a:effectLst/>
              </a:rPr>
            </a:br>
            <a:r>
              <a:rPr lang="en-US" sz="4100" b="1" dirty="0">
                <a:solidFill>
                  <a:srgbClr val="FFFFFF"/>
                </a:solidFill>
                <a:effectLst/>
              </a:rPr>
              <a:t>Marriott Greensboro Downtown</a:t>
            </a:r>
            <a:endParaRPr lang="en-US" sz="4100" dirty="0">
              <a:solidFill>
                <a:srgbClr val="FFFFFF"/>
              </a:solidFill>
              <a:effectLst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5290C52-9C96-4427-B460-BE273FB18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Marriott Greensboro Downtown, Greensboro, NC Jobs | Hospitality Online">
            <a:extLst>
              <a:ext uri="{FF2B5EF4-FFF2-40B4-BE49-F238E27FC236}">
                <a16:creationId xmlns:a16="http://schemas.microsoft.com/office/drawing/2014/main" id="{0D15471E-34D6-05FB-BD04-518B3E62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0" r="-1" b="6116"/>
          <a:stretch/>
        </p:blipFill>
        <p:spPr bwMode="auto">
          <a:xfrm>
            <a:off x="-4890" y="2468653"/>
            <a:ext cx="7932865" cy="4389347"/>
          </a:xfrm>
          <a:prstGeom prst="rect">
            <a:avLst/>
          </a:prstGeom>
          <a:noFill/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1B1DA7C-6D89-40C4-A66D-E7884FDD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Marriott Greensboro Downtown, Greensboro | HotelsCombined">
            <a:extLst>
              <a:ext uri="{FF2B5EF4-FFF2-40B4-BE49-F238E27FC236}">
                <a16:creationId xmlns:a16="http://schemas.microsoft.com/office/drawing/2014/main" id="{290A3282-6016-2B7E-78A6-CFBB7CA17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000"/>
          <a:stretch/>
        </p:blipFill>
        <p:spPr bwMode="auto">
          <a:xfrm>
            <a:off x="7924799" y="2468653"/>
            <a:ext cx="4265741" cy="4389347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DBFA3-4929-EF34-6EC0-62D2B681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670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DB9A0B-5BEE-4811-B9BE-434966B3D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8F53-C9A1-180A-E3DF-6882544FC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90" r="-1" b="6291"/>
          <a:stretch/>
        </p:blipFill>
        <p:spPr>
          <a:xfrm>
            <a:off x="-29672" y="10"/>
            <a:ext cx="12221671" cy="685798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FAFD5A-982D-4A23-BE62-6332580A8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9673" y="-7875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37EB9A-A190-4BBE-8731-EF4F640D2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4346192"/>
            <a:ext cx="11582399" cy="2514603"/>
          </a:xfrm>
          <a:custGeom>
            <a:avLst/>
            <a:gdLst>
              <a:gd name="connsiteX0" fmla="*/ 3766723 w 11582399"/>
              <a:gd name="connsiteY0" fmla="*/ 0 h 2514603"/>
              <a:gd name="connsiteX1" fmla="*/ 11582399 w 11582399"/>
              <a:gd name="connsiteY1" fmla="*/ 0 h 2514603"/>
              <a:gd name="connsiteX2" fmla="*/ 11582399 w 11582399"/>
              <a:gd name="connsiteY2" fmla="*/ 2514602 h 2514603"/>
              <a:gd name="connsiteX3" fmla="*/ 8231814 w 11582399"/>
              <a:gd name="connsiteY3" fmla="*/ 2514602 h 2514603"/>
              <a:gd name="connsiteX4" fmla="*/ 8231814 w 11582399"/>
              <a:gd name="connsiteY4" fmla="*/ 2514603 h 2514603"/>
              <a:gd name="connsiteX5" fmla="*/ 0 w 11582399"/>
              <a:gd name="connsiteY5" fmla="*/ 2514603 h 2514603"/>
              <a:gd name="connsiteX6" fmla="*/ 0 w 11582399"/>
              <a:gd name="connsiteY6" fmla="*/ 2453759 h 2514603"/>
              <a:gd name="connsiteX7" fmla="*/ 0 w 11582399"/>
              <a:gd name="connsiteY7" fmla="*/ 2436722 h 2514603"/>
              <a:gd name="connsiteX8" fmla="*/ 861 w 11582399"/>
              <a:gd name="connsiteY8" fmla="*/ 2436722 h 2514603"/>
              <a:gd name="connsiteX9" fmla="*/ 12668 w 11582399"/>
              <a:gd name="connsiteY9" fmla="*/ 2202877 h 2514603"/>
              <a:gd name="connsiteX10" fmla="*/ 2453759 w 11582399"/>
              <a:gd name="connsiteY10" fmla="*/ 1 h 2514603"/>
              <a:gd name="connsiteX11" fmla="*/ 2564348 w 11582399"/>
              <a:gd name="connsiteY11" fmla="*/ 2797 h 2514603"/>
              <a:gd name="connsiteX12" fmla="*/ 3766723 w 11582399"/>
              <a:gd name="connsiteY12" fmla="*/ 2797 h 25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82399" h="2514603">
                <a:moveTo>
                  <a:pt x="3766723" y="0"/>
                </a:moveTo>
                <a:lnTo>
                  <a:pt x="11582399" y="0"/>
                </a:lnTo>
                <a:lnTo>
                  <a:pt x="11582399" y="2514602"/>
                </a:lnTo>
                <a:lnTo>
                  <a:pt x="8231814" y="2514602"/>
                </a:lnTo>
                <a:lnTo>
                  <a:pt x="8231814" y="2514603"/>
                </a:lnTo>
                <a:lnTo>
                  <a:pt x="0" y="2514603"/>
                </a:lnTo>
                <a:lnTo>
                  <a:pt x="0" y="2453759"/>
                </a:lnTo>
                <a:lnTo>
                  <a:pt x="0" y="2436722"/>
                </a:lnTo>
                <a:lnTo>
                  <a:pt x="861" y="2436722"/>
                </a:lnTo>
                <a:lnTo>
                  <a:pt x="12668" y="2202877"/>
                </a:lnTo>
                <a:cubicBezTo>
                  <a:pt x="138326" y="965555"/>
                  <a:pt x="1183284" y="1"/>
                  <a:pt x="2453759" y="1"/>
                </a:cubicBezTo>
                <a:lnTo>
                  <a:pt x="2564348" y="2797"/>
                </a:lnTo>
                <a:lnTo>
                  <a:pt x="3766723" y="2797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C0FAB6-9835-4DB8-A338-23665E265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3394" y="0"/>
            <a:ext cx="4528607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42B44-299E-35D9-F5BA-BEE89C4E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8" y="4626591"/>
            <a:ext cx="9527183" cy="16313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Evening Welcome Reception – Wednesday, Sept. 18 Lunch/Opening Session - Thursday, Sept. 19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Carruthers &amp; Roth, P.A.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F4C25-4C25-54B6-ED6C-6FDCDEE4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6816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sboro Sit-ins | 2021 Virtual MLK Jr. Commemorative Week">
            <a:extLst>
              <a:ext uri="{FF2B5EF4-FFF2-40B4-BE49-F238E27FC236}">
                <a16:creationId xmlns:a16="http://schemas.microsoft.com/office/drawing/2014/main" id="{AA1EC1C6-D684-78B1-B2C5-AD6756D44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45" y="101279"/>
            <a:ext cx="3979017" cy="2586362"/>
          </a:xfrm>
          <a:prstGeom prst="rect">
            <a:avLst/>
          </a:prstGeom>
          <a:noFill/>
        </p:spPr>
      </p:pic>
      <p:pic>
        <p:nvPicPr>
          <p:cNvPr id="3" name="Picture 2" descr="International Civil Rights Museum, Greensboro, NC – Open Air Pursuit">
            <a:extLst>
              <a:ext uri="{FF2B5EF4-FFF2-40B4-BE49-F238E27FC236}">
                <a16:creationId xmlns:a16="http://schemas.microsoft.com/office/drawing/2014/main" id="{B18E8658-9A2F-FCA2-D371-99D32BFC9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840" y="397800"/>
            <a:ext cx="2766542" cy="1957329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Home - The International Civil Rights Center &amp; Museum">
            <a:extLst>
              <a:ext uri="{FF2B5EF4-FFF2-40B4-BE49-F238E27FC236}">
                <a16:creationId xmlns:a16="http://schemas.microsoft.com/office/drawing/2014/main" id="{966C5D90-15FE-6E77-CEBD-325336D15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906" y="3553479"/>
            <a:ext cx="6839378" cy="2291192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eensboro sit-ins - Wikipedia">
            <a:extLst>
              <a:ext uri="{FF2B5EF4-FFF2-40B4-BE49-F238E27FC236}">
                <a16:creationId xmlns:a16="http://schemas.microsoft.com/office/drawing/2014/main" id="{D793D0DC-30A8-6277-4EBE-D5282543E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983" y="589364"/>
            <a:ext cx="4020472" cy="2790806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ights about to go out on Civil Rights Museum">
            <a:extLst>
              <a:ext uri="{FF2B5EF4-FFF2-40B4-BE49-F238E27FC236}">
                <a16:creationId xmlns:a16="http://schemas.microsoft.com/office/drawing/2014/main" id="{0538E7EA-36B5-A9F5-82F9-5D17B3850E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268" y="4020349"/>
            <a:ext cx="4131627" cy="275786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ECD88-7563-0E2D-38D6-262477CF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694" y="6400310"/>
            <a:ext cx="79267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241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D547-0622-4DBB-8B62-C374ED4E9C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1847461"/>
            <a:ext cx="9525000" cy="3744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Business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3011-A93B-7F8B-2517-AB5C3C31A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1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10A39EF-A122-4008-BF4C-A4C10E5B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4E5373-7FE7-4ECA-AF31-CAAC62B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2374"/>
            <a:ext cx="12190540" cy="2526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BEAAD8-29D0-4A01-80F2-124E3521E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541" cy="25146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F12E152-460B-4B4C-960A-2B49722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7920768" cy="2514602"/>
          </a:xfrm>
          <a:custGeom>
            <a:avLst/>
            <a:gdLst>
              <a:gd name="connsiteX0" fmla="*/ 0 w 7933561"/>
              <a:gd name="connsiteY0" fmla="*/ 0 h 2514602"/>
              <a:gd name="connsiteX1" fmla="*/ 486771 w 7933561"/>
              <a:gd name="connsiteY1" fmla="*/ 0 h 2514602"/>
              <a:gd name="connsiteX2" fmla="*/ 2606818 w 7933561"/>
              <a:gd name="connsiteY2" fmla="*/ 0 h 2514602"/>
              <a:gd name="connsiteX3" fmla="*/ 5453645 w 7933561"/>
              <a:gd name="connsiteY3" fmla="*/ 0 h 2514602"/>
              <a:gd name="connsiteX4" fmla="*/ 5704042 w 7933561"/>
              <a:gd name="connsiteY4" fmla="*/ 22818 h 2514602"/>
              <a:gd name="connsiteX5" fmla="*/ 7933561 w 7933561"/>
              <a:gd name="connsiteY5" fmla="*/ 2493432 h 2514602"/>
              <a:gd name="connsiteX6" fmla="*/ 7932559 w 7933561"/>
              <a:gd name="connsiteY6" fmla="*/ 2514602 h 2514602"/>
              <a:gd name="connsiteX7" fmla="*/ 0 w 7933561"/>
              <a:gd name="connsiteY7" fmla="*/ 2514602 h 25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3561" h="2514602">
                <a:moveTo>
                  <a:pt x="0" y="0"/>
                </a:moveTo>
                <a:lnTo>
                  <a:pt x="486771" y="0"/>
                </a:lnTo>
                <a:lnTo>
                  <a:pt x="2606818" y="0"/>
                </a:lnTo>
                <a:lnTo>
                  <a:pt x="5453645" y="0"/>
                </a:lnTo>
                <a:lnTo>
                  <a:pt x="5704042" y="22818"/>
                </a:lnTo>
                <a:cubicBezTo>
                  <a:pt x="6956330" y="149994"/>
                  <a:pt x="7933561" y="1207591"/>
                  <a:pt x="7933561" y="2493432"/>
                </a:cubicBezTo>
                <a:lnTo>
                  <a:pt x="7932559" y="2514602"/>
                </a:lnTo>
                <a:lnTo>
                  <a:pt x="0" y="2514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777B2-0F7C-F204-C219-32DECB02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78" y="514350"/>
            <a:ext cx="6253847" cy="1600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Dinners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5290C52-9C96-4427-B460-BE273FB18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A5B10-6CCE-161A-C223-6BA4D678C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0"/>
          <a:stretch/>
        </p:blipFill>
        <p:spPr>
          <a:xfrm>
            <a:off x="-4890" y="2468653"/>
            <a:ext cx="7932865" cy="4389347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1B1DA7C-6D89-40C4-A66D-E7884FDD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Full Buyout of Liberty Oak at Liberty Oak - Restaurant in in Greensboro, NC  | The Vendry">
            <a:extLst>
              <a:ext uri="{FF2B5EF4-FFF2-40B4-BE49-F238E27FC236}">
                <a16:creationId xmlns:a16="http://schemas.microsoft.com/office/drawing/2014/main" id="{327E08C3-DF40-BD21-8C9C-9D411A8158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r="24532" b="-2"/>
          <a:stretch/>
        </p:blipFill>
        <p:spPr bwMode="auto">
          <a:xfrm>
            <a:off x="7924799" y="2468653"/>
            <a:ext cx="4265741" cy="4389347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DB8F4-3827-6D96-04FF-41538C97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8253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eynolda Photo">
            <a:extLst>
              <a:ext uri="{FF2B5EF4-FFF2-40B4-BE49-F238E27FC236}">
                <a16:creationId xmlns:a16="http://schemas.microsoft.com/office/drawing/2014/main" id="{35C86B8F-8BFD-8FA1-466C-45CA25A4C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8" r="-3" b="11189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</p:spPr>
      </p:pic>
      <p:pic>
        <p:nvPicPr>
          <p:cNvPr id="8" name="Picture 7" descr="A green lawn and a building&#10;&#10;Description automatically generated with medium confidence">
            <a:extLst>
              <a:ext uri="{FF2B5EF4-FFF2-40B4-BE49-F238E27FC236}">
                <a16:creationId xmlns:a16="http://schemas.microsoft.com/office/drawing/2014/main" id="{07971356-4FAB-CA93-78E4-9E6DE56AB6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18841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</p:spPr>
      </p:pic>
      <p:pic>
        <p:nvPicPr>
          <p:cNvPr id="6" name="Picture 5" descr="OLD SALEM MUSEUMS AND GARDENS - Updated May 2024 - 281 Photos &amp; 45 Reviews  - 600 S Main St, Winston-Salem, North Carolina - Museums - Phone Number -  Yelp">
            <a:extLst>
              <a:ext uri="{FF2B5EF4-FFF2-40B4-BE49-F238E27FC236}">
                <a16:creationId xmlns:a16="http://schemas.microsoft.com/office/drawing/2014/main" id="{145763AD-3492-F1F9-DA1B-7CF655D68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0" r="-1" b="26310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</p:spPr>
      </p:pic>
      <p:pic>
        <p:nvPicPr>
          <p:cNvPr id="5" name="Picture 4" descr="Old Salem, Winston-Salem NC - YouTube">
            <a:extLst>
              <a:ext uri="{FF2B5EF4-FFF2-40B4-BE49-F238E27FC236}">
                <a16:creationId xmlns:a16="http://schemas.microsoft.com/office/drawing/2014/main" id="{F746D5B9-C945-4793-48AE-8CF706BC4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r="1" b="7466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BFA23-AB5B-BA88-E233-DE14DED5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959" y="6041362"/>
            <a:ext cx="68333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5762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8EC48A-D008-89AD-A0A0-58EE4A3D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Area Attractions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CD495-E32A-B7DE-535C-089FD7CB4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5241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43B06D524A349AAE2EA6A8E826FFD" ma:contentTypeVersion="13" ma:contentTypeDescription="Create a new document." ma:contentTypeScope="" ma:versionID="c004a46bfae8423dfcd2610cbd9b8c49">
  <xsd:schema xmlns:xsd="http://www.w3.org/2001/XMLSchema" xmlns:xs="http://www.w3.org/2001/XMLSchema" xmlns:p="http://schemas.microsoft.com/office/2006/metadata/properties" xmlns:ns3="f9767bc9-1935-4d18-b361-929f84380b54" xmlns:ns4="2c7255e0-ae8f-48e7-97fd-a24e0d156377" targetNamespace="http://schemas.microsoft.com/office/2006/metadata/properties" ma:root="true" ma:fieldsID="b6240e47d571e4dd1a9c52408c71e691" ns3:_="" ns4:_="">
    <xsd:import namespace="f9767bc9-1935-4d18-b361-929f84380b54"/>
    <xsd:import namespace="2c7255e0-ae8f-48e7-97fd-a24e0d1563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67bc9-1935-4d18-b361-929f84380b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255e0-ae8f-48e7-97fd-a24e0d156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9767bc9-1935-4d18-b361-929f84380b54" xsi:nil="true"/>
    <_activity xmlns="f9767bc9-1935-4d18-b361-929f84380b54" xsi:nil="true"/>
  </documentManagement>
</p:properties>
</file>

<file path=customXml/itemProps1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31C846-EC55-458A-99F7-F60BF9455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67bc9-1935-4d18-b361-929f84380b54"/>
    <ds:schemaRef ds:uri="2c7255e0-ae8f-48e7-97fd-a24e0d156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D7C3E5-1734-4636-9EC5-AEB06BF1FB20}">
  <ds:schemaRefs>
    <ds:schemaRef ds:uri="2c7255e0-ae8f-48e7-97fd-a24e0d15637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9767bc9-1935-4d18-b361-929f84380b54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{7778C3B6-07E7-4061-9BDE-80122D9F6702}tf89118109_win32</Template>
  <TotalTime>248</TotalTime>
  <Words>322</Words>
  <Application>Microsoft Office PowerPoint</Application>
  <PresentationFormat>Widescreen</PresentationFormat>
  <Paragraphs>61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Nova Light</vt:lpstr>
      <vt:lpstr>Calibri</vt:lpstr>
      <vt:lpstr>Elephant</vt:lpstr>
      <vt:lpstr>Times New Roman</vt:lpstr>
      <vt:lpstr>Wingdings</vt:lpstr>
      <vt:lpstr>ModOverlayVTI</vt:lpstr>
      <vt:lpstr>Legal Netlink Alliance Fall Meeting September 18-21, 2024  Greensboro, North Carolina</vt:lpstr>
      <vt:lpstr>Greensboro, North Carolina</vt:lpstr>
      <vt:lpstr>Host Hotel:  Marriott Greensboro Downtown</vt:lpstr>
      <vt:lpstr>Evening Welcome Reception – Wednesday, Sept. 18 Lunch/Opening Session - Thursday, Sept. 19 Carruthers &amp; Roth, P.A.</vt:lpstr>
      <vt:lpstr>PowerPoint Presentation</vt:lpstr>
      <vt:lpstr>PowerPoint Presentation</vt:lpstr>
      <vt:lpstr>Dinners</vt:lpstr>
      <vt:lpstr>PowerPoint Presentation</vt:lpstr>
      <vt:lpstr>Area Attractions</vt:lpstr>
      <vt:lpstr>PowerPoint Presentation</vt:lpstr>
      <vt:lpstr>Within an hour of Greensboro:</vt:lpstr>
      <vt:lpstr>PowerPoint Presentation</vt:lpstr>
      <vt:lpstr>PowerPoint Presentation</vt:lpstr>
      <vt:lpstr>Questions?  Contact Mike Allen mja@crlaw.com 336-478-1190    See You in September!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Netlink Alliance Fall Meeting September 18-21, 2024  Greensboro, North Carolina</dc:title>
  <dc:creator>Sophie A. Marboah</dc:creator>
  <cp:lastModifiedBy>Marge Enders Bacon</cp:lastModifiedBy>
  <cp:revision>12</cp:revision>
  <dcterms:created xsi:type="dcterms:W3CDTF">2024-05-10T19:16:00Z</dcterms:created>
  <dcterms:modified xsi:type="dcterms:W3CDTF">2024-05-24T13:25:02Z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0x01010027143B06D524A349AAE2EA6A8E826FFD</vt:lpwstr>
  </property>
</Properties>
</file>